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70" r:id="rId3"/>
    <p:sldId id="271" r:id="rId4"/>
    <p:sldId id="265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2652" autoAdjust="0"/>
  </p:normalViewPr>
  <p:slideViewPr>
    <p:cSldViewPr>
      <p:cViewPr varScale="1">
        <p:scale>
          <a:sx n="67" d="100"/>
          <a:sy n="67" d="100"/>
        </p:scale>
        <p:origin x="-9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237308-EE94-4706-AFE8-AC2CAB1994D3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6A17B-B5C4-4BE9-82FE-51F1FE13C7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6A17B-B5C4-4BE9-82FE-51F1FE13C7A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6A17B-B5C4-4BE9-82FE-51F1FE13C7A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06A17B-B5C4-4BE9-82FE-51F1FE13C7A8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03636-DD1B-467C-AD81-29295E387168}" type="datetimeFigureOut">
              <a:rPr lang="en-US" smtClean="0"/>
              <a:pPr/>
              <a:t>12/22/2016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539DA-3D31-4526-97C8-3B03EC4F57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"/>
            <a:ext cx="9144000" cy="6553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2" descr="C:\Users\Bhoumik\Desktop\new presentation\wall\Walllllllllllll\flora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" y="0"/>
            <a:ext cx="7620000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স্বা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গ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ত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9600" b="1" cap="all" dirty="0" smtClean="0">
                <a:ln>
                  <a:solidFill>
                    <a:srgbClr val="FFFF00"/>
                  </a:solidFill>
                </a:ln>
                <a:solidFill>
                  <a:srgbClr val="E41C9D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NikoshBAN" pitchFamily="2" charset="0"/>
                <a:cs typeface="NikoshBAN" pitchFamily="2" charset="0"/>
              </a:rPr>
              <a:t>ম</a:t>
            </a:r>
            <a:endParaRPr lang="en-US" sz="9600" b="1" cap="all" dirty="0" smtClean="0">
              <a:ln>
                <a:solidFill>
                  <a:srgbClr val="FFFF00"/>
                </a:solidFill>
              </a:ln>
              <a:solidFill>
                <a:srgbClr val="E41C9D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NikoshBAN" pitchFamily="2" charset="0"/>
              <a:cs typeface="NikoshBAN" pitchFamily="2" charset="0"/>
            </a:endParaRPr>
          </a:p>
          <a:p>
            <a:pPr algn="ctr"/>
            <a:endParaRPr lang="en-US" dirty="0"/>
          </a:p>
        </p:txBody>
      </p:sp>
      <p:pic>
        <p:nvPicPr>
          <p:cNvPr id="6" name="Picture 2" descr="C:\Users\Lotus computer\Desktop\20161118_202433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34000"/>
            <a:ext cx="914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8.GKv¶i </a:t>
            </a:r>
            <a:r>
              <a:rPr lang="en-US" sz="2200" dirty="0" smtClean="0">
                <a:solidFill>
                  <a:srgbClr val="FF0000"/>
                </a:solidFill>
                <a:cs typeface="SutonnyMJ" pitchFamily="2" charset="0"/>
              </a:rPr>
              <a:t>(monosyllable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cÖ_‡g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c‡i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šÍ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¨-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ÔbÕ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Kv_vI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Kv_vI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†m- ÔAÕ-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ÔIÕ-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†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gvb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evb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Rvb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Avi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G-me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RvqMvq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ÔbÕ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cwie‡Z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© ÔYÕ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G‡j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cÖvqk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weK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Zgwb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cÖv¸³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kã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mgvme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×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mwÜ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Av`¨-ÔAÕ-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AweK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…Z-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D”PviYB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we‡aq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: MY (Mb&amp;),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cY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cb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iY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ib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 ¶Y (Lb&amp;)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Rbie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R‡bvie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RbMY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R‡bvMb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RbkÖywZ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R‡bvm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&amp;&amp;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mªywZ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ebevmx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e‡bvevwk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eb¯úwZ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e‡bvk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cvwZ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ebexw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_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e‡bvwew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_),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abcwZ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a‡bv‡cvwZ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abvMvi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abvMvi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abm¤úwË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&amp;&amp;kg&amp;†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cvZw&amp;Z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g‡bvni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g‡bvni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g‡bvig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g‡bvig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g‡bv‡jvfv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g‡bv‡jvfv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`| </a:t>
            </a:r>
            <a:br>
              <a:rPr lang="en-US" sz="2200" dirty="0" smtClean="0">
                <a:latin typeface="SutonnyMJ" pitchFamily="2" charset="0"/>
                <a:cs typeface="SutonnyMJ" pitchFamily="2" charset="0"/>
              </a:rPr>
            </a:br>
            <a:r>
              <a:rPr lang="en-US" sz="2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200" dirty="0" smtClean="0">
                <a:latin typeface="SutonnyMJ" pitchFamily="2" charset="0"/>
                <a:cs typeface="SutonnyMJ" pitchFamily="2" charset="0"/>
              </a:rPr>
            </a:b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cÖvMy³ 1, 2, 3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4 b¤^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wbq‡gi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e¨w³µg N‡U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hLb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bwZevPK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- A‡_© ÔAÕ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ÔAbÕ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mnv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‡_©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mwnZ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A‡_©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ÔmÕ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mshy³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A_©vr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G-me ÔAÕ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ÔmÕ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me©Î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AweK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…Z ÔAÕ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23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AwePvi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AwePvi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Awbevi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Awbevi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›`¨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&amp;‡`v),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Awbqg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Awbqg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Amxg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Awkg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Aaxi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(Awai&amp;),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Abxk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Awbk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AUzU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AUzU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AbybœZ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Abyb&amp;b‡Zv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AK~j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AKzj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Ag~j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¨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Agyj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 AP~Y©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APyi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Ag~Z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Agyi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~¨b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Abyb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A`„k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¨ (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A`„k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A`„ó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A`„k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Uv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A¶g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AK&amp;Lg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AÁ (AM&amp;‡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Muv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AÁvZ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AM&amp;Muv‡Zv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AÁvb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AM&amp;Mu¨vb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Ab¨vq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Ab&amp;b¨vq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mZx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_©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kwZi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&amp;‡_v),m¯¿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xK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km&amp;wÎK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mmxg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kwkg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mRxe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kwRe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mcyÎK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kcyZ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ÎvK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m¸Y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k¸b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‘ mg&amp;-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EcmM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†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hv‡M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eû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k‡ã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GLbI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c~e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cÖfve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j¶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mš‘ó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(kb&amp;&amp;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Zzk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Uv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mw¤§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wjZ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kg&amp;wgwj‡Zv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mwbœKU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kb&amp;wbKU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m¤ú~Y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kg&amp;cyi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m¤cÖxwZ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kg&amp;wcÖwZ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m¤ú„³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kg&amp;c„K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), 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mwbœavb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kb&amp;wbavb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mgy¾j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kgyR&amp;Rj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mwbœcvZ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kb&amp;wbcvZ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&amp;),</a:t>
            </a:r>
            <a:r>
              <a:rPr lang="en-US" sz="2300" dirty="0" err="1" smtClean="0">
                <a:latin typeface="SutonnyMJ" pitchFamily="2" charset="0"/>
                <a:cs typeface="SutonnyMJ" pitchFamily="2" charset="0"/>
              </a:rPr>
              <a:t>msKxY</a:t>
            </a:r>
            <a:r>
              <a:rPr lang="en-US" sz="23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kO&amp;wKi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msL¨v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kO&amp;Lv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200" dirty="0" smtClean="0">
                <a:latin typeface="SutonnyMJ" pitchFamily="2" charset="0"/>
                <a:cs typeface="SutonnyMJ" pitchFamily="2" charset="0"/>
              </a:rPr>
              <a:t>`|</a:t>
            </a:r>
            <a:br>
              <a:rPr lang="en-US" sz="2200" dirty="0" smtClean="0">
                <a:latin typeface="SutonnyMJ" pitchFamily="2" charset="0"/>
                <a:cs typeface="SutonnyMJ" pitchFamily="2" charset="0"/>
              </a:rPr>
            </a:br>
            <a:r>
              <a:rPr lang="en-US" sz="2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2200" dirty="0" smtClean="0">
                <a:latin typeface="SutonnyMJ" pitchFamily="2" charset="0"/>
                <a:cs typeface="SutonnyMJ" pitchFamily="2" charset="0"/>
              </a:rPr>
            </a:b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r>
              <a:rPr lang="en-US" sz="1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800" dirty="0" smtClean="0">
                <a:latin typeface="SutonnyMJ" pitchFamily="2" charset="0"/>
                <a:cs typeface="SutonnyMJ" pitchFamily="2" charset="0"/>
              </a:rPr>
            </a:br>
            <a:endParaRPr lang="en-US" sz="18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819400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7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7300" dirty="0" smtClean="0">
                <a:latin typeface="SutonnyMJ" pitchFamily="2" charset="0"/>
                <a:cs typeface="SutonnyMJ" pitchFamily="2" charset="0"/>
              </a:rPr>
            </a:br>
            <a:r>
              <a:rPr lang="en-US" sz="7300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sz="7300" dirty="0" smtClean="0">
                <a:latin typeface="SutonnyMJ" pitchFamily="2" charset="0"/>
                <a:cs typeface="SutonnyMJ" pitchFamily="2" charset="0"/>
              </a:rPr>
            </a:br>
            <a:r>
              <a:rPr lang="en-US" sz="7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73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cybiv‡jvPbv</a:t>
            </a:r>
            <a:r>
              <a:rPr lang="en-US" sz="73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	</a:t>
            </a:r>
            <a:br>
              <a:rPr lang="en-US" sz="73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73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   </a:t>
            </a:r>
            <a:r>
              <a:rPr lang="en-US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Av`¨ÔAÕ</a:t>
            </a:r>
            <a:r>
              <a:rPr lang="en-US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AvUwU</a:t>
            </a:r>
            <a:r>
              <a:rPr lang="en-US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sz="73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88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8800" dirty="0" smtClean="0">
                <a:latin typeface="SutonnyMJ" pitchFamily="2" charset="0"/>
                <a:cs typeface="SutonnyMJ" pitchFamily="2" charset="0"/>
              </a:rPr>
            </a:br>
            <a:r>
              <a:rPr lang="en-US" sz="8800" dirty="0" smtClean="0">
                <a:latin typeface="SutonnyMJ" pitchFamily="2" charset="0"/>
                <a:cs typeface="SutonnyMJ" pitchFamily="2" charset="0"/>
              </a:rPr>
              <a:t>           		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						</a:t>
            </a: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819401"/>
            <a:ext cx="9144000" cy="4154984"/>
          </a:xfrm>
          <a:prstGeom prst="rect">
            <a:avLst/>
          </a:prstGeom>
          <a:solidFill>
            <a:srgbClr val="FFFF00"/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8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g~j¨vqb</a:t>
            </a:r>
            <a:r>
              <a:rPr lang="en-US" sz="8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8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</a:t>
            </a:r>
            <a:r>
              <a:rPr lang="en-US" sz="40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‡¤œv³ </a:t>
            </a:r>
            <a:r>
              <a:rPr lang="en-US" sz="4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40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4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jvi</a:t>
            </a:r>
            <a:r>
              <a:rPr lang="en-US" sz="40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Av`¨ÔAÕGi</a:t>
            </a:r>
            <a:r>
              <a:rPr lang="en-US" sz="40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40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 </a:t>
            </a:r>
            <a:r>
              <a:rPr lang="en-US" sz="4000" b="1" u="sng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000" b="1" u="sng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32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giæ,m`¨,eÜ¨v,`ÿ,j²Y,gm„Y,`ªe¨,ch©šÍ,Kij,</a:t>
            </a:r>
          </a:p>
          <a:p>
            <a:pPr algn="ctr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abcwZ,AP~Y©,mRxe,‰Zj,AwfRvZ,AN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©¨,¯§„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sz="32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57600"/>
          </a:xfrm>
          <a:solidFill>
            <a:srgbClr val="0070C0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16600" dirty="0" smtClean="0">
                <a:solidFill>
                  <a:schemeClr val="bg1"/>
                </a:solidFill>
              </a:rPr>
              <a:t/>
            </a:r>
            <a:br>
              <a:rPr lang="en-US" sz="16600" dirty="0" smtClean="0">
                <a:solidFill>
                  <a:schemeClr val="bg1"/>
                </a:solidFill>
              </a:rPr>
            </a:br>
            <a:r>
              <a:rPr lang="en-US" sz="16600" dirty="0" smtClean="0">
                <a:solidFill>
                  <a:schemeClr val="bg1"/>
                </a:solidFill>
              </a:rPr>
              <a:t>?       </a:t>
            </a:r>
            <a:br>
              <a:rPr lang="en-US" sz="16600" dirty="0" smtClean="0">
                <a:solidFill>
                  <a:schemeClr val="bg1"/>
                </a:solidFill>
              </a:rPr>
            </a:br>
            <a:r>
              <a:rPr lang="en-US" sz="16600" dirty="0" smtClean="0">
                <a:solidFill>
                  <a:schemeClr val="bg1"/>
                </a:solidFill>
              </a:rPr>
              <a:t> </a:t>
            </a:r>
            <a:r>
              <a:rPr lang="en-US" sz="16600" dirty="0" smtClean="0">
                <a:solidFill>
                  <a:srgbClr val="FF0000"/>
                </a:solidFill>
              </a:rPr>
              <a:t>								</a:t>
            </a:r>
            <a:endParaRPr lang="en-US" sz="16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" y="3733800"/>
            <a:ext cx="9144000" cy="378565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evwoi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800" dirty="0" err="1" smtClean="0">
                <a:latin typeface="SutonnyMJ" pitchFamily="2" charset="0"/>
                <a:cs typeface="SutonnyMJ" pitchFamily="2" charset="0"/>
              </a:rPr>
              <a:t>KvR</a:t>
            </a:r>
            <a:r>
              <a:rPr lang="en-US" sz="4800" dirty="0" smtClean="0">
                <a:latin typeface="SutonnyMJ" pitchFamily="2" charset="0"/>
                <a:cs typeface="SutonnyMJ" pitchFamily="2" charset="0"/>
              </a:rPr>
              <a:t>:</a:t>
            </a:r>
          </a:p>
          <a:p>
            <a:pPr algn="ctr"/>
            <a:r>
              <a:rPr lang="en-US" sz="48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 algn="ctr"/>
            <a:r>
              <a:rPr lang="en-US" sz="3600" dirty="0" smtClean="0">
                <a:latin typeface="SutonnyMJ" pitchFamily="2" charset="0"/>
                <a:cs typeface="SutonnyMJ" pitchFamily="2" charset="0"/>
              </a:rPr>
              <a:t>Av`¨ ÔAÕ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cvuPwU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wj‡L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latin typeface="SutonnyMJ" pitchFamily="2" charset="0"/>
                <a:cs typeface="SutonnyMJ" pitchFamily="2" charset="0"/>
              </a:rPr>
              <a:t>Avb‡e</a:t>
            </a:r>
            <a:r>
              <a:rPr lang="en-US" sz="36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algn="ctr"/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  <a:ln w="762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28700" dirty="0" err="1" smtClean="0"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28700" dirty="0" smtClean="0">
                <a:latin typeface="SutonnyMJ" pitchFamily="2" charset="0"/>
                <a:cs typeface="SutonnyMJ" pitchFamily="2" charset="0"/>
              </a:rPr>
              <a:t>`</a:t>
            </a:r>
            <a:endParaRPr lang="en-US" sz="287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FFFF00"/>
          </a:solidFill>
          <a:ln w="762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6600" u="sng" dirty="0" err="1" smtClean="0">
                <a:latin typeface="SutonnyMJ" pitchFamily="2" charset="0"/>
                <a:cs typeface="SutonnyMJ" pitchFamily="2" charset="0"/>
              </a:rPr>
              <a:t>c~e©cvV</a:t>
            </a:r>
            <a:r>
              <a:rPr lang="en-US" sz="6600" u="sng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600" u="sng" dirty="0" err="1" smtClean="0">
                <a:latin typeface="SutonnyMJ" pitchFamily="2" charset="0"/>
                <a:cs typeface="SutonnyMJ" pitchFamily="2" charset="0"/>
              </a:rPr>
              <a:t>hvPvB</a:t>
            </a:r>
            <a:endParaRPr lang="en-US" sz="6600" u="sng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  <a:solidFill>
            <a:srgbClr val="7030A0"/>
          </a:solidFill>
          <a:ln w="76200">
            <a:solidFill>
              <a:srgbClr val="00B0F0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endParaRPr lang="en-US" sz="4400" dirty="0" smtClean="0"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evbv‡bi</a:t>
            </a:r>
            <a:r>
              <a:rPr lang="en-US" sz="4400" u="sng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u="sng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wbqg</a:t>
            </a:r>
            <a:endParaRPr lang="en-US" sz="4400" u="sng" dirty="0" smtClean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GKv‡Wwgi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I A-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Zrmg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 YZ¡ I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lZ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4400" dirty="0" err="1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wewa</a:t>
            </a:r>
            <a:r>
              <a:rPr lang="en-US" sz="4400" dirty="0" smtClean="0">
                <a:solidFill>
                  <a:schemeClr val="bg1"/>
                </a:solidFill>
                <a:latin typeface="SutonnyMJ" pitchFamily="2" charset="0"/>
                <a:cs typeface="SutonnyMJ" pitchFamily="2" charset="0"/>
              </a:rPr>
              <a:t>)    </a:t>
            </a:r>
            <a:endParaRPr lang="en-US" sz="4400" dirty="0">
              <a:solidFill>
                <a:schemeClr val="bg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r>
              <a:rPr lang="en-US" sz="49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9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9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:</a:t>
            </a:r>
            <a:br>
              <a:rPr lang="en-US" sz="49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</a:br>
            <a:r>
              <a:rPr lang="en-US" sz="49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9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9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9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wbqgÑ</a:t>
            </a:r>
            <a:r>
              <a:rPr lang="en-US" sz="49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sz="4000" dirty="0" smtClean="0">
                <a:latin typeface="SutonnyMJ" pitchFamily="2" charset="0"/>
                <a:cs typeface="SutonnyMJ" pitchFamily="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/>
            </a:r>
            <a:br>
              <a:rPr lang="en-US" sz="4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6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66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wkLbdj</a:t>
            </a:r>
            <a:endParaRPr lang="en-US" sz="66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এই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পাঠ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শেষে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wkÿv_©xiv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প্রমিত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বাংলা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উচ্চারণের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নিয়মগুলো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ej‡Z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wjL‡Z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>
              <a:buNone/>
            </a:pP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cÖ‡qvM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latin typeface="SutonnyMJ" pitchFamily="2" charset="0"/>
                <a:cs typeface="SutonnyMJ" pitchFamily="2" charset="0"/>
              </a:rPr>
              <a:t>cvi‡e</a:t>
            </a:r>
            <a:r>
              <a:rPr lang="en-US" sz="4400" dirty="0" smtClean="0">
                <a:latin typeface="SutonnyMJ" pitchFamily="2" charset="0"/>
                <a:cs typeface="SutonnyMJ" pitchFamily="2" charset="0"/>
              </a:rPr>
              <a:t>|</a:t>
            </a:r>
            <a:endParaRPr lang="en-US" sz="4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0" y="533400"/>
            <a:ext cx="22860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পাঠ-৩/১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73240"/>
          </a:xfrm>
          <a:blipFill>
            <a:blip r:embed="rId2"/>
            <a:tile tx="0" ty="0" sx="100000" sy="100000" flip="none" algn="tl"/>
          </a:blipFill>
          <a:ln w="76200">
            <a:solidFill>
              <a:srgbClr val="92D050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4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</a:t>
            </a:r>
          </a:p>
          <a:p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D”Pvi‡Yi</a:t>
            </a:r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wbqg</a:t>
            </a:r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cvVÑ01</a:t>
            </a:r>
            <a:endParaRPr lang="en-US" sz="40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ÔAÕ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aŸwbi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44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		      ÔAÕ </a:t>
            </a:r>
            <a:r>
              <a:rPr lang="en-US" sz="4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aŸwbi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4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yiKg</a:t>
            </a:r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   	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K)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wee„Z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cÖK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ÑÔ AÕ|</a:t>
            </a:r>
          </a:p>
          <a:p>
            <a:pPr lvl="1"/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†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Amxg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Awkg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AZzj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AZzj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AšÍ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&amp;†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)|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	    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L)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mse„Z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weK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…Z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D”PviYÑ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ÔIÕ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ÔI-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KviÕ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1" algn="l"/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‡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Awfavb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Iwfavb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AZxZ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IwZZ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b`x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40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bvw</a:t>
            </a:r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`)|  </a:t>
            </a:r>
          </a:p>
          <a:p>
            <a:pPr lvl="1" algn="l"/>
            <a:r>
              <a:rPr lang="en-US" sz="40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   </a:t>
            </a:r>
            <a:endParaRPr lang="en-US" sz="40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ln w="762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Av`¨-A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1.[A+B &gt; IB, A + D &gt; ID]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Avw`‡Z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hw` ÔAÕ _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[¯^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Zš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¿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(A)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wKsev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e¨Ä‡bhy³ (K&amp; + A = K, M&amp; + A = M)]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Zvic‡i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ÔBÕ-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(n«¯^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wKsev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xN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©), ÔDÕ-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(n«¯^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wKsev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xN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©) _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†m- ÔAÕ-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 -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Awfavb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Iwfavb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Awfhvb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IwfRvb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Awm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Awfgvb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Iwfgvb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hw`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Rvw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ivwZ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AwaKvi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IwaKvi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AZxZ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IwZZ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Aaxb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Iwab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mZx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kvwZ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Kix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Kvwi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Mfxi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Mvwfi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gbxlv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gvwbkv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b`x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bvw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bbx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bvwb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eD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evD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gD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gvD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AbyK~j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IbyKzj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Abygvb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Ibygvb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AiæYv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Iiæbv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Miæ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Mviy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`|</a:t>
            </a:r>
            <a:endParaRPr lang="en-US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ln w="76200"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marL="514350" indent="-514350" algn="l"/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2) A + ¨ (h)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djv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&gt; I]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Av`¨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ÔAÕÑGi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c‡i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Ô¨Õ (h)-djvhy³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e¨ÄbeY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_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†m‡¶‡Î ÔAÕ-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D”PiY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cªvqk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ÔIÕ-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: A`¨ (I`&amp;‡`v),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AZ¨šÍ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(IZ&amp;‡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AZ¨vPvi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IZ&amp;ZvPvi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Kb¨v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Kvb&amp;bv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Kj¨vY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&amp;&amp;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j¨vb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&amp;/-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jvb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eb¨v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evb&amp;bv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¨¶ (I`&amp;‡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Lv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Aa¨vZ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¥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I`&amp;avZ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Zuv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Af¨vMZ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Ie&amp;fvM‡Zv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K_¨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&amp;‡_v), c_¨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cvZ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&amp;‡_v),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¨ (†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M`¨ (‡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`&amp;‡`v)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`|	</a:t>
            </a:r>
          </a:p>
          <a:p>
            <a:pPr marL="514350" indent="-514350"/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eÜ¨v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eb&amp;av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gZ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©¨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AN©©©¨ (Ai&amp;‡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),e‡›`¨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vcva¨vq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&amp;‡`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vcv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`&amp;&amp;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ng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©¨ 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gv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e›`¨esk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&amp;‡`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veO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&amp;‡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), KÉ¨ (Kb&amp;‡Vv), 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pPr algn="l"/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Z‡e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G‡¶‡Î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j¶Yxq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welq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n‡”Q,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cªwZwU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k‡ã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Ô¨Õ (h)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djv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e¨Äbe‡Y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©,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d‡j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Kv‡bv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f~wgKv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Zgwb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Av`¨ ÔAÕ-‡KI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cwieZ©b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Ki‡Q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876800"/>
          </a:xfrm>
          <a:solidFill>
            <a:schemeClr val="bg2"/>
          </a:solidFill>
          <a:ln w="762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3.[A + ¶ &gt; I ; A + Á &gt; I]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Av`¨ ÔAÕ-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Ô¶Õ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(K&amp; + l =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wL‡qv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eZ©gvb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evsjv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Avw`‡Z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Kej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ÔLÕ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kã-ga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A‡šÍ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K&amp;L-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ÔÁÕ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(R&amp; + T = Mu),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Avw`‡Z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ÔMuÕ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Ges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ga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I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A‡šÍ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ÔM&amp;MuÕ-Gi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_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‡m ÔAÕ-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ÔIÕ-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|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: A¶ (IK&amp;‡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A¶vMÖ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IK&amp;LvO‡kv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A¶vMÖ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IK&amp;LvM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Mªv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`¶ (†`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h¶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j¶Y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f¶Y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fvK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Z¶K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RvM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Muv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j¶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i¶v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ivK&amp;Lv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e¶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c¶(†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K¶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`|</a:t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1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1600" dirty="0" smtClean="0">
                <a:latin typeface="SutonnyMJ" pitchFamily="2" charset="0"/>
                <a:cs typeface="SutonnyMJ" pitchFamily="2" charset="0"/>
              </a:rPr>
            </a:br>
            <a:r>
              <a:rPr lang="en-US" sz="6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00" dirty="0" smtClean="0">
                <a:latin typeface="SutonnyMJ" pitchFamily="2" charset="0"/>
                <a:cs typeface="SutonnyMJ" pitchFamily="2" charset="0"/>
              </a:rPr>
            </a:br>
            <a:endParaRPr lang="en-US" sz="6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876801"/>
            <a:ext cx="9144000" cy="2062103"/>
          </a:xfrm>
          <a:prstGeom prst="rect">
            <a:avLst/>
          </a:prstGeom>
          <a:ln w="762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: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j²Y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Lvub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h¶¥v (RK&amp;&amp;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Luv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c²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Luv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`|                                         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GLv‡bI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j¶Yxq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welq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n‡”Q, Ô¶Õ-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m‡½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© hy³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n‡q‡Q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Av‡Mi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ÔAÕ (j, h, c) I-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iƒ‡c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D”PwiZ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n‡”Q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286000"/>
          </a:xfrm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3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300" dirty="0" smtClean="0">
                <a:latin typeface="SutonnyMJ" pitchFamily="2" charset="0"/>
                <a:cs typeface="SutonnyMJ" pitchFamily="2" charset="0"/>
              </a:rPr>
            </a:br>
            <a:r>
              <a:rPr lang="en-US" sz="3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300" dirty="0" smtClean="0">
                <a:latin typeface="SutonnyMJ" pitchFamily="2" charset="0"/>
                <a:cs typeface="SutonnyMJ" pitchFamily="2" charset="0"/>
              </a:rPr>
            </a:br>
            <a:r>
              <a:rPr lang="en-US" sz="3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300" dirty="0" smtClean="0">
                <a:latin typeface="SutonnyMJ" pitchFamily="2" charset="0"/>
                <a:cs typeface="SutonnyMJ" pitchFamily="2" charset="0"/>
              </a:rPr>
            </a:br>
            <a:r>
              <a:rPr lang="en-US" sz="33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300" dirty="0" smtClean="0">
                <a:latin typeface="SutonnyMJ" pitchFamily="2" charset="0"/>
                <a:cs typeface="SutonnyMJ" pitchFamily="2" charset="0"/>
              </a:rPr>
            </a:br>
            <a:r>
              <a:rPr lang="en-US" sz="3300" dirty="0" smtClean="0">
                <a:latin typeface="SutonnyMJ" pitchFamily="2" charset="0"/>
                <a:cs typeface="SutonnyMJ" pitchFamily="2" charset="0"/>
              </a:rPr>
              <a:t>4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.[A + „ (F)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&gt; I]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cª_‡g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hw` ÔAÕ _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Zvici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 „ (F)-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KviÕ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e¨ÄbeY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© _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vK‡jI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†m-ÔAÕ-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ÔIÕ-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3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gm„Y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gvm„b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&amp;/†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gvm&amp;m„b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&amp;), KZ©„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KviK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Kvi&amp;Z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Kv‡ivK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&amp;), e³…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evK&amp;Z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…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hK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…r (†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RvK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…Z&amp;),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fZ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©„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nwi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fvi&amp;Z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…‡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nvwi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4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`|</a:t>
            </a:r>
            <a:br>
              <a:rPr lang="en-US" sz="3400" dirty="0" smtClean="0">
                <a:latin typeface="SutonnyMJ" pitchFamily="2" charset="0"/>
                <a:cs typeface="SutonnyMJ" pitchFamily="2" charset="0"/>
              </a:rPr>
            </a:br>
            <a:r>
              <a:rPr lang="en-US" sz="34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400" dirty="0" smtClean="0">
                <a:latin typeface="SutonnyMJ" pitchFamily="2" charset="0"/>
                <a:cs typeface="SutonnyMJ" pitchFamily="2" charset="0"/>
              </a:rPr>
            </a:br>
            <a:r>
              <a:rPr lang="en-US" sz="34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400" dirty="0" smtClean="0">
                <a:latin typeface="SutonnyMJ" pitchFamily="2" charset="0"/>
                <a:cs typeface="SutonnyMJ" pitchFamily="2" charset="0"/>
              </a:rPr>
            </a:br>
            <a:r>
              <a:rPr lang="en-US" sz="3400" dirty="0" smtClean="0">
                <a:latin typeface="SutonnyMJ" pitchFamily="2" charset="0"/>
                <a:cs typeface="SutonnyMJ" pitchFamily="2" charset="0"/>
              </a:rPr>
              <a:t> </a:t>
            </a:r>
            <a:br>
              <a:rPr lang="en-US" sz="3400" dirty="0" smtClean="0">
                <a:latin typeface="SutonnyMJ" pitchFamily="2" charset="0"/>
                <a:cs typeface="SutonnyMJ" pitchFamily="2" charset="0"/>
              </a:rPr>
            </a:br>
            <a:endParaRPr lang="en-US" sz="34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362200"/>
            <a:ext cx="9144000" cy="4495800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5.k‡ãi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cª_‡g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ÔAÕ hy³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ÔiÕ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(  ª)-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djv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‡m‡¶ÎI  Av`¨ ÔAÕ-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ÔIÕ-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:µg (†µvg&amp;),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MÖn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MÖv‡nv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’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MÖvb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&amp;‡_v),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eªZ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eªv‡Zv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Î¯Í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Îvm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åg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åvg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kªg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mªvg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cÖfvZ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cÖvfvZ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 `ªe¨ (†`ª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ve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cªKvk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cÖvKvk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…Z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…‡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åó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åvk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Uv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eªR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eªv‡Rv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kªeY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mªv‡evb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`|</a:t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200" dirty="0" smtClean="0">
                <a:latin typeface="SutonnyMJ" pitchFamily="2" charset="0"/>
                <a:cs typeface="SutonnyMJ" pitchFamily="2" charset="0"/>
              </a:rPr>
            </a:b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**</a:t>
            </a:r>
            <a:r>
              <a:rPr lang="en-US" sz="3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e¨wZµg</a:t>
            </a:r>
            <a:r>
              <a:rPr lang="en-US" sz="3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: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‘  ÔAÕ hy³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i-djvi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c‡i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ÔsÕ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vK‡j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‡m ÔAÕ-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D”PviY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cÖvvqk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AweK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…Z _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: µq (µq&amp;), 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Îq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 (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Îq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kªq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 (¯ªq&amp;) </a:t>
            </a:r>
            <a:r>
              <a:rPr lang="en-US" sz="32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200" dirty="0" smtClean="0">
                <a:latin typeface="SutonnyMJ" pitchFamily="2" charset="0"/>
                <a:cs typeface="SutonnyMJ" pitchFamily="2" charset="0"/>
              </a:rPr>
              <a:t>`|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124200"/>
          </a:xfrm>
          <a:solidFill>
            <a:schemeClr val="bg1"/>
          </a:solidFill>
          <a:ln w="76200"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sz="3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000" dirty="0" smtClean="0">
                <a:latin typeface="SutonnyMJ" pitchFamily="2" charset="0"/>
                <a:cs typeface="SutonnyMJ" pitchFamily="2" charset="0"/>
              </a:rPr>
            </a:br>
            <a:r>
              <a:rPr lang="en-US" sz="30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3000" dirty="0" smtClean="0">
                <a:latin typeface="SutonnyMJ" pitchFamily="2" charset="0"/>
                <a:cs typeface="SutonnyMJ" pitchFamily="2" charset="0"/>
              </a:rPr>
            </a:b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6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.‡h-me †id hy³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evbv‡b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c~‡e© Ô¨Õ (h)-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djv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hy³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wQj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eZ©gvb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evbv‡b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(¯§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Z©e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¨ :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KwjKvZv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wek¦we`¨vjq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evbvb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ms¯‹vi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mwgwZi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Ô‡i‡di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e¨Äbe‡Y©i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wØZ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¡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nB‡e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bvÓ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Ô¨Õ (h¨-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djv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bv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†m-me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k‡ãi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Av`¨- ÔAÕ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mvaviYZ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D”PvwiZ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3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3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: [†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Rvb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&amp;†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Zv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(&lt;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ch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¨©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šÍ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&lt; </a:t>
            </a:r>
            <a:r>
              <a:rPr lang="en-US" sz="3000" b="1" dirty="0" err="1" smtClean="0"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3000" b="1" dirty="0" smtClean="0">
                <a:latin typeface="SutonnyMJ" pitchFamily="2" charset="0"/>
                <a:cs typeface="SutonnyMJ" pitchFamily="2" charset="0"/>
              </a:rPr>
              <a:t>]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 ,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ch©vq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[‡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cvi&amp;Rvq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&amp;] (&lt;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ch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©¨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vq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)]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`|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ga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¨ ÔAÕ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†¶‡ÎI G-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wbqg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Abym„Z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: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Hk¦h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© [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IBk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&amp;&amp;‡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Rv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(&lt;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Hk¦h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©¨)],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mŠ›`h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© [‡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kvDb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&amp;‡`vi&amp;‡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Rv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(&lt; †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mŠ›`h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©¨)] </a:t>
            </a:r>
            <a:r>
              <a:rPr lang="en-US" sz="30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`|</a:t>
            </a:r>
            <a:br>
              <a:rPr lang="en-US" sz="3000" dirty="0" smtClean="0">
                <a:latin typeface="SutonnyMJ" pitchFamily="2" charset="0"/>
                <a:cs typeface="SutonnyMJ" pitchFamily="2" charset="0"/>
              </a:rPr>
            </a:br>
            <a:r>
              <a:rPr lang="en-US" sz="3000" dirty="0" smtClean="0">
                <a:latin typeface="SutonnyMJ" pitchFamily="2" charset="0"/>
                <a:cs typeface="SutonnyMJ" pitchFamily="2" charset="0"/>
              </a:rPr>
              <a:t> </a:t>
            </a:r>
            <a:br>
              <a:rPr lang="en-US" sz="3000" dirty="0" smtClean="0">
                <a:latin typeface="SutonnyMJ" pitchFamily="2" charset="0"/>
                <a:cs typeface="SutonnyMJ" pitchFamily="2" charset="0"/>
              </a:rPr>
            </a:br>
            <a:endParaRPr lang="en-US" sz="3000" dirty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200400"/>
            <a:ext cx="9144000" cy="3631763"/>
          </a:xfrm>
          <a:prstGeom prst="rect">
            <a:avLst/>
          </a:prstGeom>
          <a:ln w="762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7.ÔmvayfvlvqÕ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e¨eüZ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c~Y©v½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kã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wµqvc‡`i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evbv‡b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ÔB (w)-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Av‡Q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‘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PwjZ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fvlvq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ÔBÕ (w)-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eû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‡¶‡Î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wejyß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n‡jI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c~e©eZ©x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ÔAÕ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D”Pvi‡Y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cÖvqk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ÔIÕ -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Kv‡ii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g‡ZvB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2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2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h_v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Kwievi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&amp;&amp;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awievi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aievi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avi&amp;evi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gwievi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&gt;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gvi&amp;evi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&amp;),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Kwij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&amp;‡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ewmqvwQj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e‡mwQj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ev‡kwQ‡jv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Kwiqv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(†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Kv‡i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`| </a:t>
            </a:r>
            <a:br>
              <a:rPr lang="en-US" sz="2800" dirty="0" smtClean="0">
                <a:latin typeface="SutonnyMJ" pitchFamily="2" charset="0"/>
                <a:cs typeface="SutonnyMJ" pitchFamily="2" charset="0"/>
              </a:rPr>
            </a:b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**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wKQz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e¨w³µg †`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Lv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hvq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hgb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: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nBe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(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n‡ev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KLbI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Ô‡nv‡evÕ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)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Kwne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KBe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(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K‡ev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KLbI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Ô‡Kv‡evÕ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jBe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je (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j‡ev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KLbI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Ô‡jv‡evÕ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iwne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iBe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ie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&gt;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i‡ev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KLbI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Ô‡iv‡ev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bq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), </a:t>
            </a:r>
            <a:r>
              <a:rPr lang="en-US" sz="2400" dirty="0" err="1" smtClean="0"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2400" dirty="0" smtClean="0">
                <a:latin typeface="SutonnyMJ" pitchFamily="2" charset="0"/>
                <a:cs typeface="SutonnyMJ" pitchFamily="2" charset="0"/>
              </a:rPr>
              <a:t>`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661</Words>
  <Application>Microsoft Office PowerPoint</Application>
  <PresentationFormat>On-screen Show (4:3)</PresentationFormat>
  <Paragraphs>53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c~e©cvV hvPvB</vt:lpstr>
      <vt:lpstr> AvR‡Ki cvV:  evsjv D”Pvi‡Yi wbqgÑ|    </vt:lpstr>
      <vt:lpstr>Slide 4</vt:lpstr>
      <vt:lpstr>Slide 5</vt:lpstr>
      <vt:lpstr>Slide 6</vt:lpstr>
      <vt:lpstr>     3.[A + ¶ &gt; I ; A + Á &gt; I] k‡ãi Av`¨ ÔAÕ-Gi ci Ô¶Õ (K&amp; + l = wL‡qv, eZ©gvb evsjv D”Pvi‡Y k‡ãi  Avw`‡Z †Kej ÔLÕ Ges kã-ga¨ I A‡šÍ K&amp;L-Gi g‡Zv), ÔÁÕ (R&amp; + T = Mu), k‡ãi Avw`‡Z ÔMuÕ Ges ga¨ I A‡šÍ ÔM&amp;MuÕ-Gi g‡Zv) _vK‡j, ‡m ÔAÕ-Gi D”PviY mvaviYZ ÔIÕ-Kv‡ii g‡Zv n‡q _v‡K | h_v : A¶ (IK&amp;‡Lv), A¶vMÖ (IK&amp;LvO‡kv), A¶vMÖ (IK&amp;LvM&amp;‡Mªv), `¶ (†`vK&amp;‡Lv), h¶ (†RvK&amp;‡Lv), j¶Y (‡jvK&amp;‡Lvb&amp;), f¶Y (†fvK&amp;‡Lvb&amp;), Z¶K (†ZvK&amp;‡LvK&amp;), hÁ (†RvM&amp;‡Muv), j¶ (†jvK&amp;‡Lv), i¶v (†ivK&amp;Lv), e¶ (‡evK&amp;‡Lv), c¶(†cvK&amp;‡Lv), K¶ (†KvK&amp;‡Lv) BZ¨vw`|           </vt:lpstr>
      <vt:lpstr>    4.[A + „ (F) Kvi &gt; I] k‡ãi cª_‡g hw` ÔAÕ _v‡K Ges Zvici  „ (F)-KviÕ hy³ e¨ÄbeY© _vK‡jI, †m-ÔAÕ-Gi D”PviY mvaviYZ ÔIÕ-Kv‡ii g‡Zv nq| h_v : gm„Y (‡gvm„b&amp;/†gvm&amp;m„b&amp;), KZ©„KviK (†Kvi&amp;Z…Kv‡ivK&amp;), e³…Zv (†evK&amp;Z…Zv), hK…r (†RvK…Z&amp;), fZ©„nwi (†fvi&amp;Z…‡nvwi) BZ¨vw`|     </vt:lpstr>
      <vt:lpstr>  6.‡h-me †id hy³ k‡ãi evbv‡b c~‡e© Ô¨Õ (h)-djv hy³ wQj, eZ©gvb evbv‡b (¯§Z©e¨ : KwjKvZv wek¦we`¨vjq evbvb ms¯‹vi mwgwZi wm×všÍ, Ô‡i‡di ci e¨Äbe‡Y©i wØZ¡ nB‡e bvÓ) Ô¨Õ (h¨-djv e¨eüZ bv n‡jI †m-me k‡ãi Av`¨- ÔAÕ mvaviYZ ÔIÕ Kv‡ii g‡Zv D”PvwiZ n‡q _v‡K| h_v : [†cvi&amp;‡Rvb&amp;†Zv (&lt; ch¨©šÍ&lt; ch©šÍ]  ,ch©vq [‡cvi&amp;Rvq&amp;] (&lt; ch©¨vq)] BZ¨vw`| ga¨ ÔAÕ Gi †¶‡ÎI G-wbqg Abym„Z : Hk¦h© [IBk&amp;‡kvi&amp;&amp;‡Rv (&lt;Hk¦h©¨)], †mŠ›`h© [‡kvDb&amp;‡`vi&amp;‡Rv (&lt; †mŠ›`h©¨)] BZ¨vw`|   </vt:lpstr>
      <vt:lpstr>                        8.GKv¶i (monosyllable) k‡ãi cÖ_‡g ÔAÕ Ges c‡i `šÍ¨-ÔbÕ _vK‡j †Kv_vI †Kv_vI †m- ÔAÕ- Gi D”PviY ÔIÕ- Kv‡ii g‡Zv nq| †hgb : gb (†gvb&amp;), eb (†evb&amp;) Rb (‡Rvb&amp;) BZ¨vw`| Avi G-me RvqMvq ÔbÕ Gi cwie‡Z© ÔYÕ G‡j †hgb ÔAÕ Gi D”PviY cÖvqk weK…Z nq bv †Zgwb cÖv¸³ kã mgvme× ev mwÜ n‡jI Av`¨-ÔAÕ-Gi AweK…Z-D”PviYB we‡aq| †hgb: MY (Mb&amp;), cY (cb&amp;) iY (ib&amp;) ¶Y (Lb&amp;) BZ¨vw`| Rbie (R‡bvie&amp;), RbMY (R‡bvMb&amp;), RbkÖywZ (R‡bvm&amp;&amp;mªywZ) ebevmx (e‡bvevwk), eb¯úwZ (e‡bvk&amp;‡cvwZ), ebexw_ (e‡bvwew_), abcwZ (a‡bv‡cvwZ), abvMvi (abvMvi&amp;) abm¤úwË (ab&amp;&amp;kg&amp;†cvZw&amp;Z), g‡bvni (g‡bvni&amp;) g‡bvig (g‡bvig&amp;), g‡bv‡jvfv (g‡bv‡jvfv) BZ¨vw`|   cÖvMy³ 1, 2, 3 Ges 4 b¤^i wbq‡gi e¨w³µg N‡U hLb †bwZevPK ev bv- A‡_© ÔAÕ ev ÔAbÕ Ges mnv‡_© ev mwnZ A‡_© ÔmÕ mshy³ nq| A_©vr G-me ÔAÕ Ges ÔmÕ me©Î AweK…Z ÔAÕ wn‡m‡e D”PvwiZ| h_v : AwePvi (AwePvi&amp;), Awbevi (Awbevi&amp;), Awb›`¨ (Awbb&amp;‡`v), Awbqg (Awbqg&amp;), Amxg (Awkg&amp;) Aaxi (Awai&amp;), Abxk (Awbk&amp;), AUzU (AUzU&amp;), AbybœZ (Abyb&amp;b‡Zv) AK~j (AKzj&amp;) Ag~j¨ (Agyj&amp;‡jv) AP~Y© (APyi&amp;‡bv), Ag~Z© (Agyi&amp;‡Zv), Ab~¨b (Abyb&amp;‡bv), AšÍ (Ab&amp;‡Zv), A`„k¨ ( A`„k&amp;‡kv), A`„ó (A`„k&amp;‡Uv), A¶g (AK&amp;Lg&amp;), AÁ (AM&amp;‡Muv), AÁvZ (AM&amp;Muv‡Zv), AÁvb (AM&amp;Mu¨vb&amp;), Ab¨vq (Ab&amp;b¨vq&amp;), mZx_© (kwZi&amp;‡_v),m¯¿xK (km&amp;wÎK&amp;) mmxg (kwkg&amp;), mRxe (kwRe&amp;), mcyÎK (kcyZ&amp;‡ÎvK&amp;), m¸Y (k¸b&amp;),  BZ¨vw`| wKš‘ mg&amp;-EcmM© †hv‡M MwVZ eû k‡ã GLbI c~e© D”Pvi‡Yi cÖfve j¶ Kiv hvq| h_v : mš‘ó (kb&amp;&amp;Zzk&amp;‡Uv), mw¤§wjZ (kg&amp;wgwj‡Zv), mwbœKU (kb&amp;wbKU&amp;) m¤ú~Y© (kg&amp;cyi&amp;‡bv), m¤cÖxwZ  (kg&amp;wcÖwZ), m¤ú„³ (kg&amp;c„K&amp;‡Zv), , mwbœavb (kb&amp;wbavb&amp;), mgy¾j (kgyR&amp;Rj&amp;), mwbœcvZ (kb&amp;wbcvZ&amp;),msKxY© (kO&amp;wKi&amp;‡bv), msL¨v (kO&amp;Lv) BZ¨vw`|                </vt:lpstr>
      <vt:lpstr>    cybiv‡jvPbv      Av`¨ÔAÕ D”Pvi‡Yi AvUwU wbqg                      </vt:lpstr>
      <vt:lpstr> ?                 </vt:lpstr>
      <vt:lpstr>ab¨ev`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Lotus computer</dc:creator>
  <cp:lastModifiedBy>Lotus computer</cp:lastModifiedBy>
  <cp:revision>69</cp:revision>
  <dcterms:created xsi:type="dcterms:W3CDTF">2015-05-08T06:51:27Z</dcterms:created>
  <dcterms:modified xsi:type="dcterms:W3CDTF">2016-12-22T05:48:44Z</dcterms:modified>
</cp:coreProperties>
</file>